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71" r:id="rId6"/>
    <p:sldId id="280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3" r:id="rId16"/>
    <p:sldId id="294" r:id="rId17"/>
    <p:sldId id="291" r:id="rId18"/>
    <p:sldId id="295" r:id="rId19"/>
    <p:sldId id="296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131" autoAdjust="0"/>
  </p:normalViewPr>
  <p:slideViewPr>
    <p:cSldViewPr snapToGrid="0">
      <p:cViewPr varScale="1">
        <p:scale>
          <a:sx n="103" d="100"/>
          <a:sy n="103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922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8579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457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83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36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70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09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0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4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693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049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044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118633/green-2-tshir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73765/t-shirt_yelow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hyperlink" Target="https://freesvg.org/blue-t-shirt-vector-clip-art1165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red-t-shirt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openclipart.org/detail/73765/t-shirt_yelow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85546319@N04/10062790545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ratapelada.blogspot.com/2018/11/pringles-crujiente-placer-no-lo-puedes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Implementation of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Because a stack is a </a:t>
            </a:r>
            <a:r>
              <a:rPr lang="en-US" sz="3000" b="1" dirty="0"/>
              <a:t>linear data structure</a:t>
            </a:r>
            <a:r>
              <a:rPr lang="en-US" sz="3000" dirty="0"/>
              <a:t>, it is possible to implement it or manually build it using a </a:t>
            </a:r>
            <a:r>
              <a:rPr lang="en-US" sz="3000" b="1" dirty="0"/>
              <a:t>list or a linked list.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8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</a:t>
            </a:r>
            <a:r>
              <a:rPr lang="en-US" sz="5000" b="1" i="0" dirty="0">
                <a:effectLst/>
              </a:rPr>
              <a:t> implementation using Lists</a:t>
            </a:r>
            <a:endParaRPr lang="en-PH" sz="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28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  <a:p>
            <a:endParaRPr lang="en-PH" b="1" dirty="0"/>
          </a:p>
          <a:p>
            <a:r>
              <a:rPr lang="en-PH" dirty="0"/>
              <a:t>Push (Blue Shirt)</a:t>
            </a:r>
          </a:p>
          <a:p>
            <a:r>
              <a:rPr lang="en-PH" dirty="0"/>
              <a:t>Push (Red Shirt)</a:t>
            </a:r>
          </a:p>
          <a:p>
            <a:r>
              <a:rPr lang="en-PH" dirty="0"/>
              <a:t>Push (Yellow Shirt)</a:t>
            </a:r>
          </a:p>
          <a:p>
            <a:r>
              <a:rPr lang="en-PH" dirty="0"/>
              <a:t>Push (Green Shirt)</a:t>
            </a:r>
          </a:p>
          <a:p>
            <a:endParaRPr lang="en-PH" dirty="0"/>
          </a:p>
          <a:p>
            <a:endParaRPr lang="en-PH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10855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Red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Yellow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Green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317388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06580" y="1293587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89793" y="1284480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5402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7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6811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2484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7FE392-FA8B-E4F9-C74E-4E32A74D9451}"/>
              </a:ext>
            </a:extLst>
          </p:cNvPr>
          <p:cNvGrpSpPr/>
          <p:nvPr/>
        </p:nvGrpSpPr>
        <p:grpSpPr>
          <a:xfrm>
            <a:off x="3615824" y="1296958"/>
            <a:ext cx="7378197" cy="4001197"/>
            <a:chOff x="3615824" y="1296958"/>
            <a:chExt cx="7378197" cy="4001197"/>
          </a:xfrm>
        </p:grpSpPr>
        <p:pic>
          <p:nvPicPr>
            <p:cNvPr id="17" name="Picture 16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CBC0D990-F61C-886D-0174-0C9734DF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448100" y="4758975"/>
              <a:ext cx="545921" cy="539180"/>
            </a:xfrm>
            <a:prstGeom prst="rect">
              <a:avLst/>
            </a:prstGeom>
          </p:spPr>
        </p:pic>
        <p:pic>
          <p:nvPicPr>
            <p:cNvPr id="28" name="Picture 27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6BE3D923-EBC4-EEEF-2D1F-D1409C2B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920714" y="1296958"/>
              <a:ext cx="545921" cy="5391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15CEE-E235-4D4E-1E6C-C43EC955CAE5}"/>
                </a:ext>
              </a:extLst>
            </p:cNvPr>
            <p:cNvSpPr txBox="1"/>
            <p:nvPr/>
          </p:nvSpPr>
          <p:spPr>
            <a:xfrm>
              <a:off x="3615824" y="2056995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901AC-4A5F-0473-6B23-69F7558EE895}"/>
                </a:ext>
              </a:extLst>
            </p:cNvPr>
            <p:cNvSpPr txBox="1"/>
            <p:nvPr/>
          </p:nvSpPr>
          <p:spPr>
            <a:xfrm>
              <a:off x="8645748" y="4785180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78F6B-3F0C-B8DF-E142-4332C2548AB7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316301-B622-6F7D-A988-42F5DB2C427E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499E92-49DB-EEB7-ECAE-FAE080DBDD72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41BA5D-4575-31E6-8BC0-F4F3E6055E56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71247C-93D5-9CC7-A422-ADECD5FEEDEE}"/>
              </a:ext>
            </a:extLst>
          </p:cNvPr>
          <p:cNvSpPr txBox="1"/>
          <p:nvPr/>
        </p:nvSpPr>
        <p:spPr>
          <a:xfrm>
            <a:off x="8391377" y="2575972"/>
            <a:ext cx="7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(TOP)</a:t>
            </a:r>
          </a:p>
        </p:txBody>
      </p:sp>
    </p:spTree>
    <p:extLst>
      <p:ext uri="{BB962C8B-B14F-4D97-AF65-F5344CB8AC3E}">
        <p14:creationId xmlns:p14="http://schemas.microsoft.com/office/powerpoint/2010/main" val="23010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35" grpId="0"/>
      <p:bldP spid="36" grpId="0"/>
      <p:bldP spid="39" grpId="0"/>
      <p:bldP spid="4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 operation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/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42585"/>
              </p:ext>
            </p:extLst>
          </p:nvPr>
        </p:nvGraphicFramePr>
        <p:xfrm>
          <a:off x="8207599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15CEE-E235-4D4E-1E6C-C43EC955CAE5}"/>
              </a:ext>
            </a:extLst>
          </p:cNvPr>
          <p:cNvSpPr txBox="1"/>
          <p:nvPr/>
        </p:nvSpPr>
        <p:spPr>
          <a:xfrm>
            <a:off x="3615824" y="205699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D901AC-4A5F-0473-6B23-69F7558EE895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8C8F2-BF2C-4FD7-BF02-D5A9AAFAEEF9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E5CFF7-634C-6566-0D5E-DCC4995E26E7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9EB5EE-6512-C70B-9987-26B1089E53B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35C377-6815-04DD-43AC-53BB27293B09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9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33" grpId="0"/>
      <p:bldP spid="35" grpId="0"/>
      <p:bldP spid="36" grpId="0"/>
      <p:bldP spid="37" grpId="0"/>
      <p:bldP spid="34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4000" b="1" i="0" dirty="0">
                <a:effectLst/>
              </a:rPr>
              <a:t>Stack Implementation usin</a:t>
            </a:r>
            <a:r>
              <a:rPr lang="en-US" sz="4000" b="1" dirty="0"/>
              <a:t>g Linked Lists</a:t>
            </a:r>
            <a:endParaRPr lang="en-PH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Top (Head)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1F1F83F-5E0B-17CF-0AEB-60BE412425A3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4643E-F091-92E2-5D97-EC3D9C09FD0D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D3AAC9-91D4-A31B-EF97-E1382A8F35A2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662D0-FF48-CAA7-9F58-0605F5409A28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B3D0A2-5011-471F-DE56-064279E34C3D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</p:spTree>
    <p:extLst>
      <p:ext uri="{BB962C8B-B14F-4D97-AF65-F5344CB8AC3E}">
        <p14:creationId xmlns:p14="http://schemas.microsoft.com/office/powerpoint/2010/main" val="39847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Head 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B2B71EA-984A-0173-F1AB-6F139204170B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706EAB-B0AF-1292-98C4-6097DA53B5DB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9196EF-572E-0204-BF5F-0EC956A29307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1D50B-4427-CEA8-F6A0-7B5A91CC81CB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6D9B14-54A7-1146-FE96-DBB28169AC0E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</p:spTree>
    <p:extLst>
      <p:ext uri="{BB962C8B-B14F-4D97-AF65-F5344CB8AC3E}">
        <p14:creationId xmlns:p14="http://schemas.microsoft.com/office/powerpoint/2010/main" val="279447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5" grpId="0"/>
      <p:bldP spid="47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AC9BE-6674-2945-3299-93BAB6E78ADF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37E351-4036-A395-C858-CACAEDBDD772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FDA5C1-1A72-E63A-6AEF-1CE9C596DE65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BB8E-2D80-CD09-AD4C-E4517CD1B97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07BF4F-26D5-52BA-6477-DB1CC79F5B23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75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  <p:bldP spid="42" grpId="0"/>
      <p:bldP spid="43" grpId="0"/>
      <p:bldP spid="44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Applications of a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Reverse a word </a:t>
            </a:r>
            <a:r>
              <a:rPr lang="en-PH" sz="3000" dirty="0"/>
              <a:t>- Put all the letters in a stack and pop them out. Because of the LIFO order of stack, you will get the letters in reverse order.</a:t>
            </a:r>
          </a:p>
          <a:p>
            <a:pPr algn="l"/>
            <a:endParaRPr lang="en-PH" sz="3000" dirty="0"/>
          </a:p>
          <a:p>
            <a:pPr algn="l"/>
            <a:r>
              <a:rPr lang="en-PH" sz="3000" b="1" dirty="0"/>
              <a:t>In browsers </a:t>
            </a:r>
            <a:r>
              <a:rPr lang="en-PH" sz="3000" dirty="0"/>
              <a:t>- The back button in a browser saves all the URLs you have visited previously in a stack. Each time you visit a new page, it is added on top of the stack. When you press the back button, the current URL is removed from the stack, and the previous URL is accessed.</a:t>
            </a:r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223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 b="0" i="0" dirty="0">
                <a:effectLst/>
              </a:rPr>
              <a:t>A stack is a linear data structure that follows the principle of </a:t>
            </a:r>
            <a:r>
              <a:rPr lang="en-US" sz="3100" b="1" i="0" dirty="0">
                <a:effectLst/>
              </a:rPr>
              <a:t>Last In First Out (LIFO)</a:t>
            </a:r>
            <a:r>
              <a:rPr lang="en-US" sz="3100" b="0" i="0" dirty="0">
                <a:effectLst/>
              </a:rPr>
              <a:t>. This means the last element inserted inside the stack is removed first.</a:t>
            </a:r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117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4D1184D-3220-0E32-15CF-6A3FB822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79482" y="2188943"/>
            <a:ext cx="2567592" cy="2453455"/>
          </a:xfrm>
          <a:prstGeom prst="rect">
            <a:avLst/>
          </a:prstGeom>
        </p:spPr>
      </p:pic>
      <p:pic>
        <p:nvPicPr>
          <p:cNvPr id="7" name="Picture 6" descr="Rows of white dishes on shelf in restaurant kitchen">
            <a:extLst>
              <a:ext uri="{FF2B5EF4-FFF2-40B4-BE49-F238E27FC236}">
                <a16:creationId xmlns:a16="http://schemas.microsoft.com/office/drawing/2014/main" id="{92EDF3CD-B22B-969C-65D4-6369143F6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02" y="2175614"/>
            <a:ext cx="2868965" cy="24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7E1B1-1945-332C-F900-E953C0587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63096" y="1918811"/>
            <a:ext cx="4297421" cy="3020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7F720-3DEC-50E1-3CBC-A03DCB1B20D7}"/>
              </a:ext>
            </a:extLst>
          </p:cNvPr>
          <p:cNvSpPr txBox="1"/>
          <p:nvPr/>
        </p:nvSpPr>
        <p:spPr>
          <a:xfrm>
            <a:off x="6842760" y="6982265"/>
            <a:ext cx="412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8" tooltip="https://www.flickr.com/photos/85546319@N04/10062790545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9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Last In First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804F31-BD06-C449-FF59-F211CBE81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Basic Operations in a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Push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Pop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Size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Peek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Add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Remove</a:t>
            </a:r>
            <a:r>
              <a:rPr lang="en-US" sz="3000" b="0" i="0" dirty="0">
                <a:effectLst/>
              </a:rPr>
              <a:t>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Size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total number of elements of the stack</a:t>
            </a:r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479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Peek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top element of the stack</a:t>
            </a:r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34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7C6131-C561-4201-AE06-D21CDE528B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6C2DE78-7F75-46EF-BA1C-8DDDE33EB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98EE6F-E26B-42BB-A8C4-ECA40997D3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807</TotalTime>
  <Words>1132</Words>
  <Application>Microsoft Macintosh PowerPoint</Application>
  <PresentationFormat>Widescreen</PresentationFormat>
  <Paragraphs>282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Charter</vt:lpstr>
      <vt:lpstr>Wingdings</vt:lpstr>
      <vt:lpstr>Office Theme</vt:lpstr>
      <vt:lpstr>Stack</vt:lpstr>
      <vt:lpstr>What is a Stack?</vt:lpstr>
      <vt:lpstr>What is a Stack?</vt:lpstr>
      <vt:lpstr>Last In First Out</vt:lpstr>
      <vt:lpstr>Basic Operations in a Stack</vt:lpstr>
      <vt:lpstr>Push</vt:lpstr>
      <vt:lpstr>Pop</vt:lpstr>
      <vt:lpstr>Size</vt:lpstr>
      <vt:lpstr>Peek</vt:lpstr>
      <vt:lpstr>Implementation of Stack</vt:lpstr>
      <vt:lpstr>Stack implementation using Lists</vt:lpstr>
      <vt:lpstr>Push operation </vt:lpstr>
      <vt:lpstr>Pop operation</vt:lpstr>
      <vt:lpstr>Stack Implementation using Linked Lists</vt:lpstr>
      <vt:lpstr>Push operation </vt:lpstr>
      <vt:lpstr>Pop operation </vt:lpstr>
      <vt:lpstr>Applications of a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47</cp:revision>
  <dcterms:created xsi:type="dcterms:W3CDTF">2022-05-11T03:47:05Z</dcterms:created>
  <dcterms:modified xsi:type="dcterms:W3CDTF">2023-08-28T05:27:24Z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